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60" r:id="rId5"/>
    <p:sldId id="259" r:id="rId6"/>
    <p:sldId id="262" r:id="rId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456AE-64D5-455F-A2E3-E590F7F08337}" type="datetimeFigureOut">
              <a:rPr lang="en-US" smtClean="0"/>
              <a:t>12/10/2013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D2373-37B0-42E9-A144-9E4837D69A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834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456AE-64D5-455F-A2E3-E590F7F08337}" type="datetimeFigureOut">
              <a:rPr lang="en-US" smtClean="0"/>
              <a:t>12/10/2013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D2373-37B0-42E9-A144-9E4837D69A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937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456AE-64D5-455F-A2E3-E590F7F08337}" type="datetimeFigureOut">
              <a:rPr lang="en-US" smtClean="0"/>
              <a:t>12/10/2013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D2373-37B0-42E9-A144-9E4837D69A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6339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6DC098-4952-4098-9CF6-65B388DBCA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692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456AE-64D5-455F-A2E3-E590F7F08337}" type="datetimeFigureOut">
              <a:rPr lang="en-US" smtClean="0"/>
              <a:t>12/10/2013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D2373-37B0-42E9-A144-9E4837D69A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775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456AE-64D5-455F-A2E3-E590F7F08337}" type="datetimeFigureOut">
              <a:rPr lang="en-US" smtClean="0"/>
              <a:t>12/10/2013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D2373-37B0-42E9-A144-9E4837D69A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39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456AE-64D5-455F-A2E3-E590F7F08337}" type="datetimeFigureOut">
              <a:rPr lang="en-US" smtClean="0"/>
              <a:t>12/10/2013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D2373-37B0-42E9-A144-9E4837D69A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091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456AE-64D5-455F-A2E3-E590F7F08337}" type="datetimeFigureOut">
              <a:rPr lang="en-US" smtClean="0"/>
              <a:t>12/10/2013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D2373-37B0-42E9-A144-9E4837D69A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772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456AE-64D5-455F-A2E3-E590F7F08337}" type="datetimeFigureOut">
              <a:rPr lang="en-US" smtClean="0"/>
              <a:t>12/10/2013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D2373-37B0-42E9-A144-9E4837D69A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308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456AE-64D5-455F-A2E3-E590F7F08337}" type="datetimeFigureOut">
              <a:rPr lang="en-US" smtClean="0"/>
              <a:t>12/10/2013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D2373-37B0-42E9-A144-9E4837D69A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365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456AE-64D5-455F-A2E3-E590F7F08337}" type="datetimeFigureOut">
              <a:rPr lang="en-US" smtClean="0"/>
              <a:t>12/10/2013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D2373-37B0-42E9-A144-9E4837D69A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675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456AE-64D5-455F-A2E3-E590F7F08337}" type="datetimeFigureOut">
              <a:rPr lang="en-US" smtClean="0"/>
              <a:t>12/10/2013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D2373-37B0-42E9-A144-9E4837D69A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451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456AE-64D5-455F-A2E3-E590F7F08337}" type="datetimeFigureOut">
              <a:rPr lang="en-US" smtClean="0"/>
              <a:t>12/10/2013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D2373-37B0-42E9-A144-9E4837D69A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574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914400" y="1219200"/>
            <a:ext cx="79248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/>
              <a:t>n </a:t>
            </a:r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1066800" y="1676400"/>
            <a:ext cx="39624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dirty="0"/>
          </a:p>
        </p:txBody>
      </p:sp>
      <p:sp>
        <p:nvSpPr>
          <p:cNvPr id="17412" name="Content Placeholder 1"/>
          <p:cNvSpPr>
            <a:spLocks noGrp="1"/>
          </p:cNvSpPr>
          <p:nvPr>
            <p:ph idx="1"/>
          </p:nvPr>
        </p:nvSpPr>
        <p:spPr>
          <a:xfrm>
            <a:off x="762000" y="1841500"/>
            <a:ext cx="8229600" cy="4525963"/>
          </a:xfrm>
        </p:spPr>
        <p:txBody>
          <a:bodyPr/>
          <a:lstStyle/>
          <a:p>
            <a:pPr marL="0" indent="0">
              <a:buFontTx/>
              <a:buNone/>
            </a:pPr>
            <a:endParaRPr lang="en-US" sz="2200" dirty="0" smtClean="0">
              <a:latin typeface="Cambria" pitchFamily="18" charset="0"/>
            </a:endParaRPr>
          </a:p>
          <a:p>
            <a:pPr marL="0" indent="0">
              <a:buFontTx/>
              <a:buNone/>
            </a:pPr>
            <a:r>
              <a:rPr lang="en-US" sz="2200" i="1" dirty="0" smtClean="0">
                <a:latin typeface="Cambria" pitchFamily="18" charset="0"/>
              </a:rPr>
              <a:t>“If you bring the appropriate people together in constructive ways with good information, they will create authentic visions and sustainable responses to issues and opportunities within their communities and organizations.”  </a:t>
            </a:r>
          </a:p>
          <a:p>
            <a:pPr marL="0" indent="0">
              <a:buFontTx/>
              <a:buNone/>
            </a:pPr>
            <a:endParaRPr lang="en-US" sz="2200" i="1" dirty="0" smtClean="0">
              <a:latin typeface="Cambria" pitchFamily="18" charset="0"/>
            </a:endParaRPr>
          </a:p>
          <a:p>
            <a:pPr marL="0" indent="0">
              <a:buFontTx/>
              <a:buNone/>
            </a:pPr>
            <a:r>
              <a:rPr lang="en-US" sz="2200" dirty="0" smtClean="0">
                <a:latin typeface="Cambria" pitchFamily="18" charset="0"/>
              </a:rPr>
              <a:t>	-  David Chrislip, Collaborative Leadership Strategist  </a:t>
            </a:r>
          </a:p>
        </p:txBody>
      </p:sp>
      <p:sp>
        <p:nvSpPr>
          <p:cNvPr id="17413" name="Title 1"/>
          <p:cNvSpPr>
            <a:spLocks noGrp="1"/>
          </p:cNvSpPr>
          <p:nvPr>
            <p:ph type="title"/>
          </p:nvPr>
        </p:nvSpPr>
        <p:spPr>
          <a:xfrm>
            <a:off x="4572000" y="274638"/>
            <a:ext cx="4114800" cy="1143000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rgbClr val="003399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>The ‘Maine’ SIM Theme: Collaboration </a:t>
            </a:r>
            <a:endParaRPr lang="en-US" sz="3200" dirty="0" smtClean="0">
              <a:solidFill>
                <a:srgbClr val="003399"/>
              </a:solidFill>
              <a:latin typeface="Cambria" pitchFamily="18" charset="0"/>
            </a:endParaRPr>
          </a:p>
        </p:txBody>
      </p:sp>
      <p:pic>
        <p:nvPicPr>
          <p:cNvPr id="17414" name="Picture 12" descr="MaineCare-Services_col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9718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8DFC805-1377-41E7-A2EF-DB41826075AE}" type="slidenum">
              <a:rPr lang="en-US" sz="1400" smtClean="0"/>
              <a:pPr eaLnBrk="1" hangingPunct="1"/>
              <a:t>1</a:t>
            </a:fld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1472012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0"/>
          <p:cNvSpPr>
            <a:spLocks noChangeArrowheads="1"/>
          </p:cNvSpPr>
          <p:nvPr/>
        </p:nvSpPr>
        <p:spPr bwMode="auto">
          <a:xfrm>
            <a:off x="2286000" y="1066800"/>
            <a:ext cx="28194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1800" dirty="0"/>
              <a:t>State of Maine</a:t>
            </a:r>
          </a:p>
          <a:p>
            <a:pPr algn="ctr" eaLnBrk="1" hangingPunct="1"/>
            <a:r>
              <a:rPr lang="en-US" altLang="en-US" sz="1800" dirty="0"/>
              <a:t>Leadership Team</a:t>
            </a:r>
          </a:p>
        </p:txBody>
      </p:sp>
      <p:sp>
        <p:nvSpPr>
          <p:cNvPr id="2051" name="Rectangle 11"/>
          <p:cNvSpPr>
            <a:spLocks noChangeArrowheads="1"/>
          </p:cNvSpPr>
          <p:nvPr/>
        </p:nvSpPr>
        <p:spPr bwMode="auto">
          <a:xfrm>
            <a:off x="2286000" y="2057400"/>
            <a:ext cx="28194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1800" dirty="0"/>
              <a:t>Steering Committee</a:t>
            </a:r>
          </a:p>
        </p:txBody>
      </p:sp>
      <p:sp>
        <p:nvSpPr>
          <p:cNvPr id="2052" name="Rectangle 12"/>
          <p:cNvSpPr>
            <a:spLocks noChangeArrowheads="1"/>
          </p:cNvSpPr>
          <p:nvPr/>
        </p:nvSpPr>
        <p:spPr bwMode="auto">
          <a:xfrm>
            <a:off x="1143000" y="3276600"/>
            <a:ext cx="1447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b="1" dirty="0"/>
              <a:t>Payment</a:t>
            </a:r>
          </a:p>
          <a:p>
            <a:pPr algn="ctr" eaLnBrk="1" hangingPunct="1"/>
            <a:r>
              <a:rPr lang="en-US" altLang="en-US" b="1" dirty="0"/>
              <a:t>Reform</a:t>
            </a:r>
          </a:p>
        </p:txBody>
      </p:sp>
      <p:sp>
        <p:nvSpPr>
          <p:cNvPr id="2053" name="Rectangle 13"/>
          <p:cNvSpPr>
            <a:spLocks noChangeArrowheads="1"/>
          </p:cNvSpPr>
          <p:nvPr/>
        </p:nvSpPr>
        <p:spPr bwMode="auto">
          <a:xfrm>
            <a:off x="2819400" y="3276600"/>
            <a:ext cx="1752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b="1" dirty="0" smtClean="0"/>
              <a:t>Data Infrastructure</a:t>
            </a:r>
            <a:endParaRPr lang="en-US" altLang="en-US" b="1" dirty="0"/>
          </a:p>
        </p:txBody>
      </p:sp>
      <p:sp>
        <p:nvSpPr>
          <p:cNvPr id="2054" name="Rectangle 14"/>
          <p:cNvSpPr>
            <a:spLocks noChangeArrowheads="1"/>
          </p:cNvSpPr>
          <p:nvPr/>
        </p:nvSpPr>
        <p:spPr bwMode="auto">
          <a:xfrm>
            <a:off x="4800600" y="3276600"/>
            <a:ext cx="1447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b="1" dirty="0" smtClean="0"/>
              <a:t>Delivery System</a:t>
            </a:r>
            <a:endParaRPr lang="en-US" altLang="en-US" b="1" dirty="0"/>
          </a:p>
          <a:p>
            <a:pPr algn="ctr" eaLnBrk="1" hangingPunct="1"/>
            <a:r>
              <a:rPr lang="en-US" altLang="en-US" b="1" dirty="0"/>
              <a:t>Reform</a:t>
            </a:r>
          </a:p>
        </p:txBody>
      </p:sp>
      <p:sp>
        <p:nvSpPr>
          <p:cNvPr id="2055" name="Line 15"/>
          <p:cNvSpPr>
            <a:spLocks noChangeShapeType="1"/>
          </p:cNvSpPr>
          <p:nvPr/>
        </p:nvSpPr>
        <p:spPr bwMode="auto">
          <a:xfrm flipV="1">
            <a:off x="1828800" y="3124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56" name="Line 16"/>
          <p:cNvSpPr>
            <a:spLocks noChangeShapeType="1"/>
          </p:cNvSpPr>
          <p:nvPr/>
        </p:nvSpPr>
        <p:spPr bwMode="auto">
          <a:xfrm flipV="1">
            <a:off x="3657600" y="3124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57" name="Line 17"/>
          <p:cNvSpPr>
            <a:spLocks noChangeShapeType="1"/>
          </p:cNvSpPr>
          <p:nvPr/>
        </p:nvSpPr>
        <p:spPr bwMode="auto">
          <a:xfrm flipV="1">
            <a:off x="5486400" y="3124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58" name="Line 18"/>
          <p:cNvSpPr>
            <a:spLocks noChangeShapeType="1"/>
          </p:cNvSpPr>
          <p:nvPr/>
        </p:nvSpPr>
        <p:spPr bwMode="auto">
          <a:xfrm>
            <a:off x="1828800" y="312420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59" name="Line 19"/>
          <p:cNvSpPr>
            <a:spLocks noChangeShapeType="1"/>
          </p:cNvSpPr>
          <p:nvPr/>
        </p:nvSpPr>
        <p:spPr bwMode="auto">
          <a:xfrm>
            <a:off x="3657600" y="2743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60" name="Line 20"/>
          <p:cNvSpPr>
            <a:spLocks noChangeShapeType="1"/>
          </p:cNvSpPr>
          <p:nvPr/>
        </p:nvSpPr>
        <p:spPr bwMode="auto">
          <a:xfrm>
            <a:off x="3657600" y="1752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61" name="Line 21"/>
          <p:cNvSpPr>
            <a:spLocks noChangeShapeType="1"/>
          </p:cNvSpPr>
          <p:nvPr/>
        </p:nvSpPr>
        <p:spPr bwMode="auto">
          <a:xfrm>
            <a:off x="5105400" y="13716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62" name="Line 22"/>
          <p:cNvSpPr>
            <a:spLocks noChangeShapeType="1"/>
          </p:cNvSpPr>
          <p:nvPr/>
        </p:nvSpPr>
        <p:spPr bwMode="auto">
          <a:xfrm>
            <a:off x="5105400" y="2362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63" name="Line 23"/>
          <p:cNvSpPr>
            <a:spLocks noChangeShapeType="1"/>
          </p:cNvSpPr>
          <p:nvPr/>
        </p:nvSpPr>
        <p:spPr bwMode="auto">
          <a:xfrm flipV="1">
            <a:off x="6096000" y="1371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64" name="Line 24"/>
          <p:cNvSpPr>
            <a:spLocks noChangeShapeType="1"/>
          </p:cNvSpPr>
          <p:nvPr/>
        </p:nvSpPr>
        <p:spPr bwMode="auto">
          <a:xfrm>
            <a:off x="5943600" y="13716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65" name="Line 25"/>
          <p:cNvSpPr>
            <a:spLocks noChangeShapeType="1"/>
          </p:cNvSpPr>
          <p:nvPr/>
        </p:nvSpPr>
        <p:spPr bwMode="auto">
          <a:xfrm>
            <a:off x="3657600" y="29718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66" name="Line 26"/>
          <p:cNvSpPr>
            <a:spLocks noChangeShapeType="1"/>
          </p:cNvSpPr>
          <p:nvPr/>
        </p:nvSpPr>
        <p:spPr bwMode="auto">
          <a:xfrm>
            <a:off x="6096000" y="2362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67" name="Text Box 27"/>
          <p:cNvSpPr txBox="1">
            <a:spLocks noChangeArrowheads="1"/>
          </p:cNvSpPr>
          <p:nvPr/>
        </p:nvSpPr>
        <p:spPr bwMode="auto">
          <a:xfrm>
            <a:off x="6400800" y="1752600"/>
            <a:ext cx="2286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/>
              <a:t>Steering Committee Chair</a:t>
            </a:r>
          </a:p>
        </p:txBody>
      </p:sp>
      <p:sp>
        <p:nvSpPr>
          <p:cNvPr id="2068" name="Text Box 28"/>
          <p:cNvSpPr txBox="1">
            <a:spLocks noChangeArrowheads="1"/>
          </p:cNvSpPr>
          <p:nvPr/>
        </p:nvSpPr>
        <p:spPr bwMode="auto">
          <a:xfrm>
            <a:off x="6400800" y="2514600"/>
            <a:ext cx="2286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/>
              <a:t>SIM Program Manager</a:t>
            </a:r>
          </a:p>
        </p:txBody>
      </p:sp>
      <p:sp>
        <p:nvSpPr>
          <p:cNvPr id="2069" name="Text Box 29"/>
          <p:cNvSpPr txBox="1">
            <a:spLocks noChangeArrowheads="1"/>
          </p:cNvSpPr>
          <p:nvPr/>
        </p:nvSpPr>
        <p:spPr bwMode="auto">
          <a:xfrm>
            <a:off x="914400" y="228600"/>
            <a:ext cx="7620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800" dirty="0"/>
              <a:t>Maine’s SIM Governance Structure </a:t>
            </a:r>
          </a:p>
        </p:txBody>
      </p:sp>
      <p:sp>
        <p:nvSpPr>
          <p:cNvPr id="2070" name="Text Box 30"/>
          <p:cNvSpPr txBox="1">
            <a:spLocks noChangeArrowheads="1"/>
          </p:cNvSpPr>
          <p:nvPr/>
        </p:nvSpPr>
        <p:spPr bwMode="auto">
          <a:xfrm>
            <a:off x="1143000" y="4114800"/>
            <a:ext cx="1371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dirty="0"/>
          </a:p>
        </p:txBody>
      </p:sp>
      <p:sp>
        <p:nvSpPr>
          <p:cNvPr id="2071" name="Text Box 31"/>
          <p:cNvSpPr txBox="1">
            <a:spLocks noChangeArrowheads="1"/>
          </p:cNvSpPr>
          <p:nvPr/>
        </p:nvSpPr>
        <p:spPr bwMode="auto">
          <a:xfrm>
            <a:off x="1143000" y="4191000"/>
            <a:ext cx="1447800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/>
              <a:t>Led by the Maine Health Management Coalition</a:t>
            </a:r>
          </a:p>
        </p:txBody>
      </p:sp>
      <p:sp>
        <p:nvSpPr>
          <p:cNvPr id="2072" name="Text Box 32"/>
          <p:cNvSpPr txBox="1">
            <a:spLocks noChangeArrowheads="1"/>
          </p:cNvSpPr>
          <p:nvPr/>
        </p:nvSpPr>
        <p:spPr bwMode="auto">
          <a:xfrm>
            <a:off x="2971800" y="4191000"/>
            <a:ext cx="1447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/>
              <a:t>Led by HealthInfoNet</a:t>
            </a:r>
          </a:p>
        </p:txBody>
      </p:sp>
      <p:sp>
        <p:nvSpPr>
          <p:cNvPr id="2073" name="Text Box 33"/>
          <p:cNvSpPr txBox="1">
            <a:spLocks noChangeArrowheads="1"/>
          </p:cNvSpPr>
          <p:nvPr/>
        </p:nvSpPr>
        <p:spPr bwMode="auto">
          <a:xfrm>
            <a:off x="4876800" y="4191000"/>
            <a:ext cx="1447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/>
              <a:t>Led by Quality Counts</a:t>
            </a:r>
          </a:p>
        </p:txBody>
      </p:sp>
    </p:spTree>
    <p:extLst>
      <p:ext uri="{BB962C8B-B14F-4D97-AF65-F5344CB8AC3E}">
        <p14:creationId xmlns:p14="http://schemas.microsoft.com/office/powerpoint/2010/main" val="2037942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914400" y="1219200"/>
            <a:ext cx="79248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/>
              <a:t>n </a:t>
            </a:r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1066800" y="1676400"/>
            <a:ext cx="39624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dirty="0"/>
          </a:p>
        </p:txBody>
      </p:sp>
      <p:sp>
        <p:nvSpPr>
          <p:cNvPr id="17412" name="Content Placeholder 1"/>
          <p:cNvSpPr>
            <a:spLocks noGrp="1"/>
          </p:cNvSpPr>
          <p:nvPr>
            <p:ph idx="1"/>
          </p:nvPr>
        </p:nvSpPr>
        <p:spPr>
          <a:xfrm>
            <a:off x="762000" y="1841500"/>
            <a:ext cx="8229600" cy="4525963"/>
          </a:xfrm>
        </p:spPr>
        <p:txBody>
          <a:bodyPr/>
          <a:lstStyle/>
          <a:p>
            <a:r>
              <a:rPr lang="en-US" sz="2200" dirty="0" smtClean="0">
                <a:latin typeface="Cambria" pitchFamily="18" charset="0"/>
              </a:rPr>
              <a:t>Represents statewide leadership from across state government.  Accountable for overall budget management and achievement of grant objectives.</a:t>
            </a:r>
          </a:p>
          <a:p>
            <a:endParaRPr lang="en-US" sz="2200" dirty="0">
              <a:latin typeface="Cambria" pitchFamily="18" charset="0"/>
            </a:endParaRPr>
          </a:p>
          <a:p>
            <a:r>
              <a:rPr lang="en-US" sz="2200" dirty="0" smtClean="0">
                <a:latin typeface="Cambria" pitchFamily="18" charset="0"/>
              </a:rPr>
              <a:t>Responsible for:</a:t>
            </a:r>
          </a:p>
          <a:p>
            <a:pPr lvl="1"/>
            <a:r>
              <a:rPr lang="en-US" sz="1800" dirty="0" smtClean="0">
                <a:latin typeface="Cambria" pitchFamily="18" charset="0"/>
              </a:rPr>
              <a:t>Ensuring fulfillment of reporting requirements of CMMI</a:t>
            </a:r>
          </a:p>
          <a:p>
            <a:pPr lvl="1"/>
            <a:r>
              <a:rPr lang="en-US" sz="1800" dirty="0" smtClean="0">
                <a:latin typeface="Cambria" pitchFamily="18" charset="0"/>
              </a:rPr>
              <a:t>Accountable for grant finances</a:t>
            </a:r>
          </a:p>
          <a:p>
            <a:pPr lvl="1"/>
            <a:r>
              <a:rPr lang="en-US" sz="1800" dirty="0" smtClean="0">
                <a:latin typeface="Cambria" pitchFamily="18" charset="0"/>
              </a:rPr>
              <a:t>Approve significant changes in budget</a:t>
            </a:r>
          </a:p>
          <a:p>
            <a:pPr lvl="1"/>
            <a:r>
              <a:rPr lang="en-US" sz="1800" dirty="0" smtClean="0">
                <a:latin typeface="Cambria" pitchFamily="18" charset="0"/>
              </a:rPr>
              <a:t>Final </a:t>
            </a:r>
            <a:r>
              <a:rPr lang="en-US" sz="1800" dirty="0" err="1" smtClean="0">
                <a:latin typeface="Cambria" pitchFamily="18" charset="0"/>
              </a:rPr>
              <a:t>arbitor</a:t>
            </a:r>
            <a:r>
              <a:rPr lang="en-US" sz="1800" dirty="0" smtClean="0">
                <a:latin typeface="Cambria" pitchFamily="18" charset="0"/>
              </a:rPr>
              <a:t> on escalated issues</a:t>
            </a:r>
          </a:p>
          <a:p>
            <a:pPr lvl="1"/>
            <a:r>
              <a:rPr lang="en-US" sz="1800" dirty="0" smtClean="0">
                <a:latin typeface="Cambria" pitchFamily="18" charset="0"/>
              </a:rPr>
              <a:t>Review and approve or deny major shift in State resource allocation proposal or requests</a:t>
            </a:r>
          </a:p>
          <a:p>
            <a:pPr lvl="1"/>
            <a:endParaRPr lang="en-US" sz="1800" dirty="0" smtClean="0">
              <a:latin typeface="Cambria" pitchFamily="18" charset="0"/>
            </a:endParaRPr>
          </a:p>
          <a:p>
            <a:pPr marL="457200" lvl="1" indent="0">
              <a:buNone/>
            </a:pPr>
            <a:endParaRPr lang="en-US" sz="1800" dirty="0" smtClean="0">
              <a:latin typeface="Cambria" pitchFamily="18" charset="0"/>
            </a:endParaRPr>
          </a:p>
          <a:p>
            <a:pPr lvl="1"/>
            <a:endParaRPr lang="en-US" sz="1800" dirty="0">
              <a:latin typeface="Cambria" pitchFamily="18" charset="0"/>
            </a:endParaRPr>
          </a:p>
          <a:p>
            <a:endParaRPr lang="en-US" sz="2200" dirty="0" smtClean="0">
              <a:latin typeface="Cambria" pitchFamily="18" charset="0"/>
            </a:endParaRPr>
          </a:p>
        </p:txBody>
      </p:sp>
      <p:sp>
        <p:nvSpPr>
          <p:cNvPr id="17413" name="Title 1"/>
          <p:cNvSpPr>
            <a:spLocks noGrp="1"/>
          </p:cNvSpPr>
          <p:nvPr>
            <p:ph type="title"/>
          </p:nvPr>
        </p:nvSpPr>
        <p:spPr>
          <a:xfrm>
            <a:off x="4572000" y="274638"/>
            <a:ext cx="41148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3399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>Maine Leadership Team </a:t>
            </a:r>
            <a:endParaRPr lang="en-US" sz="3200" dirty="0" smtClean="0">
              <a:solidFill>
                <a:srgbClr val="003399"/>
              </a:solidFill>
              <a:latin typeface="Cambria" pitchFamily="18" charset="0"/>
            </a:endParaRPr>
          </a:p>
        </p:txBody>
      </p:sp>
      <p:pic>
        <p:nvPicPr>
          <p:cNvPr id="17414" name="Picture 12" descr="MaineCare-Services_col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9718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8DFC805-1377-41E7-A2EF-DB41826075AE}" type="slidenum">
              <a:rPr lang="en-US" sz="1400" smtClean="0"/>
              <a:pPr eaLnBrk="1" hangingPunct="1"/>
              <a:t>3</a:t>
            </a:fld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151018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MaineCare-Services_col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9718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267200" y="228600"/>
            <a:ext cx="4419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 smtClean="0">
                <a:latin typeface="Cambria" pitchFamily="18" charset="0"/>
              </a:rPr>
              <a:t>Steering Committee</a:t>
            </a:r>
            <a:endParaRPr lang="en-US" sz="3200" b="1" i="1" dirty="0">
              <a:latin typeface="Cambria" pitchFamily="18" charset="0"/>
            </a:endParaRPr>
          </a:p>
          <a:p>
            <a:pPr algn="ctr"/>
            <a:endParaRPr lang="en-US" b="1" i="1" dirty="0">
              <a:latin typeface="Cambria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637086" y="1447800"/>
            <a:ext cx="4332287" cy="50577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1800" dirty="0" smtClean="0">
              <a:latin typeface="Cambria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0E827-B874-45E8-B2FD-89DD1763F4AC}" type="slidenum">
              <a:rPr lang="en-US" smtClean="0"/>
              <a:t>4</a:t>
            </a:fld>
            <a:endParaRPr lang="en-US" dirty="0"/>
          </a:p>
        </p:txBody>
      </p:sp>
      <p:sp>
        <p:nvSpPr>
          <p:cNvPr id="3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26" name="Content Placeholder 2"/>
          <p:cNvSpPr txBox="1">
            <a:spLocks/>
          </p:cNvSpPr>
          <p:nvPr/>
        </p:nvSpPr>
        <p:spPr>
          <a:xfrm>
            <a:off x="304799" y="1447800"/>
            <a:ext cx="8077201" cy="50577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2000" dirty="0" smtClean="0">
              <a:latin typeface="Cambria" pitchFamily="18" charset="0"/>
            </a:endParaRPr>
          </a:p>
          <a:p>
            <a:pPr>
              <a:defRPr/>
            </a:pPr>
            <a:r>
              <a:rPr lang="en-US" sz="2000" dirty="0" smtClean="0">
                <a:latin typeface="Cambria" pitchFamily="18" charset="0"/>
              </a:rPr>
              <a:t>Represents a cross-stakeholder/partner leadership group responsible for grant execution oversight and alignment of effort toward grant objectives. </a:t>
            </a:r>
            <a:endParaRPr lang="en-US" sz="2000" dirty="0">
              <a:latin typeface="Cambria" pitchFamily="18" charset="0"/>
            </a:endParaRPr>
          </a:p>
          <a:p>
            <a:pPr>
              <a:defRPr/>
            </a:pPr>
            <a:endParaRPr lang="en-US" sz="2000" dirty="0" smtClean="0">
              <a:latin typeface="Cambria" pitchFamily="18" charset="0"/>
            </a:endParaRPr>
          </a:p>
          <a:p>
            <a:pPr>
              <a:defRPr/>
            </a:pPr>
            <a:r>
              <a:rPr lang="en-US" sz="2000" dirty="0" smtClean="0">
                <a:latin typeface="Cambria" pitchFamily="18" charset="0"/>
              </a:rPr>
              <a:t>Responsible for:</a:t>
            </a:r>
          </a:p>
          <a:p>
            <a:pPr lvl="1">
              <a:defRPr/>
            </a:pPr>
            <a:r>
              <a:rPr lang="en-US" sz="1800" dirty="0" smtClean="0">
                <a:latin typeface="Cambria" pitchFamily="18" charset="0"/>
              </a:rPr>
              <a:t>Maintaining a consistent understanding of status of grant activity as it compares to overall plan </a:t>
            </a:r>
          </a:p>
          <a:p>
            <a:pPr lvl="1">
              <a:defRPr/>
            </a:pPr>
            <a:r>
              <a:rPr lang="en-US" sz="1800" dirty="0" smtClean="0">
                <a:latin typeface="Cambria" pitchFamily="18" charset="0"/>
              </a:rPr>
              <a:t>Removing barriers impeding progress and providing direction on course correction, when needed </a:t>
            </a:r>
          </a:p>
          <a:p>
            <a:pPr lvl="1">
              <a:defRPr/>
            </a:pPr>
            <a:r>
              <a:rPr lang="en-US" sz="1800" dirty="0" smtClean="0">
                <a:latin typeface="Cambria" pitchFamily="18" charset="0"/>
              </a:rPr>
              <a:t>Ensuring working groups focus/efforts maintain alignment with overall grant objectives</a:t>
            </a:r>
          </a:p>
          <a:p>
            <a:pPr lvl="1">
              <a:defRPr/>
            </a:pPr>
            <a:r>
              <a:rPr lang="en-US" sz="1800" dirty="0" smtClean="0">
                <a:latin typeface="Cambria" pitchFamily="18" charset="0"/>
              </a:rPr>
              <a:t>Approving recommendations from working groups</a:t>
            </a:r>
          </a:p>
          <a:p>
            <a:pPr marL="0" indent="0">
              <a:buNone/>
              <a:defRPr/>
            </a:pPr>
            <a:endParaRPr lang="en-US" sz="2000" dirty="0">
              <a:solidFill>
                <a:srgbClr val="FF0000"/>
              </a:solidFill>
              <a:latin typeface="Cambria" pitchFamily="18" charset="0"/>
            </a:endParaRPr>
          </a:p>
          <a:p>
            <a:pPr>
              <a:defRPr/>
            </a:pPr>
            <a:endParaRPr lang="en-US" sz="1800" dirty="0">
              <a:solidFill>
                <a:srgbClr val="FF0000"/>
              </a:solidFill>
              <a:latin typeface="Cambria" pitchFamily="18" charset="0"/>
            </a:endParaRPr>
          </a:p>
          <a:p>
            <a:pPr>
              <a:defRPr/>
            </a:pPr>
            <a:endParaRPr lang="en-US" sz="1800" dirty="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3564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914400" y="1219200"/>
            <a:ext cx="79248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/>
              <a:t>n </a:t>
            </a:r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1066800" y="1676400"/>
            <a:ext cx="39624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dirty="0"/>
          </a:p>
        </p:txBody>
      </p:sp>
      <p:sp>
        <p:nvSpPr>
          <p:cNvPr id="17413" name="Title 1"/>
          <p:cNvSpPr>
            <a:spLocks noGrp="1"/>
          </p:cNvSpPr>
          <p:nvPr>
            <p:ph type="title"/>
          </p:nvPr>
        </p:nvSpPr>
        <p:spPr>
          <a:xfrm>
            <a:off x="3733800" y="274638"/>
            <a:ext cx="4953000" cy="1143000"/>
          </a:xfrm>
        </p:spPr>
        <p:txBody>
          <a:bodyPr>
            <a:normAutofit fontScale="90000"/>
          </a:bodyPr>
          <a:lstStyle/>
          <a:p>
            <a:r>
              <a:rPr lang="en-US" sz="3200" b="1" i="1" dirty="0" smtClean="0"/>
              <a:t>Steering Committee &amp; Subcommittee Member Expectations</a:t>
            </a:r>
            <a:endParaRPr lang="en-US" sz="3200" dirty="0"/>
          </a:p>
        </p:txBody>
      </p:sp>
      <p:sp>
        <p:nvSpPr>
          <p:cNvPr id="1741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/>
          </a:p>
          <a:p>
            <a:r>
              <a:rPr lang="en-US" sz="2400" dirty="0" smtClean="0"/>
              <a:t>Expertise and Knowledge</a:t>
            </a:r>
          </a:p>
          <a:p>
            <a:pPr lvl="1"/>
            <a:r>
              <a:rPr lang="en-US" sz="2000" dirty="0" smtClean="0"/>
              <a:t>What is achievable</a:t>
            </a:r>
          </a:p>
          <a:p>
            <a:pPr lvl="1"/>
            <a:r>
              <a:rPr lang="en-US" sz="2000" dirty="0" smtClean="0"/>
              <a:t>What is not achievable</a:t>
            </a:r>
          </a:p>
          <a:p>
            <a:pPr lvl="1"/>
            <a:endParaRPr lang="en-US" sz="2000" dirty="0"/>
          </a:p>
          <a:p>
            <a:r>
              <a:rPr lang="en-US" sz="2400" dirty="0" smtClean="0"/>
              <a:t>Communicate back to communities and engage communities in SIM discussion</a:t>
            </a:r>
            <a:endParaRPr lang="en-US" sz="2400" dirty="0"/>
          </a:p>
        </p:txBody>
      </p:sp>
      <p:sp>
        <p:nvSpPr>
          <p:cNvPr id="1741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8DFC805-1377-41E7-A2EF-DB41826075AE}" type="slidenum">
              <a:rPr lang="en-US" sz="1400" smtClean="0"/>
              <a:pPr eaLnBrk="1" hangingPunct="1"/>
              <a:t>5</a:t>
            </a:fld>
            <a:endParaRPr lang="en-US" sz="1400" dirty="0" smtClean="0"/>
          </a:p>
        </p:txBody>
      </p:sp>
      <p:pic>
        <p:nvPicPr>
          <p:cNvPr id="17414" name="Picture 12" descr="MaineCare-Services_col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9718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6753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MaineCare-Services_col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9718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256314" y="239486"/>
            <a:ext cx="4419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 smtClean="0">
                <a:latin typeface="Cambria" pitchFamily="18" charset="0"/>
              </a:rPr>
              <a:t>Subcommittees</a:t>
            </a:r>
            <a:endParaRPr lang="en-US" sz="3200" b="1" i="1" dirty="0">
              <a:latin typeface="Cambria" pitchFamily="18" charset="0"/>
            </a:endParaRPr>
          </a:p>
          <a:p>
            <a:pPr algn="ctr"/>
            <a:endParaRPr lang="en-US" b="1" i="1" dirty="0">
              <a:latin typeface="Cambria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0E827-B874-45E8-B2FD-89DD1763F4AC}" type="slidenum">
              <a:rPr lang="en-US" smtClean="0"/>
              <a:t>6</a:t>
            </a:fld>
            <a:endParaRPr lang="en-US" dirty="0"/>
          </a:p>
        </p:txBody>
      </p:sp>
      <p:sp>
        <p:nvSpPr>
          <p:cNvPr id="3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26" name="Content Placeholder 2"/>
          <p:cNvSpPr txBox="1">
            <a:spLocks/>
          </p:cNvSpPr>
          <p:nvPr/>
        </p:nvSpPr>
        <p:spPr>
          <a:xfrm>
            <a:off x="304799" y="1447800"/>
            <a:ext cx="8077201" cy="50577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2000" dirty="0" smtClean="0">
              <a:latin typeface="Cambria" pitchFamily="18" charset="0"/>
            </a:endParaRPr>
          </a:p>
          <a:p>
            <a:pPr marL="0" indent="0">
              <a:buNone/>
              <a:defRPr/>
            </a:pPr>
            <a:endParaRPr lang="en-US" sz="2000" dirty="0">
              <a:latin typeface="Cambria" pitchFamily="18" charset="0"/>
            </a:endParaRPr>
          </a:p>
          <a:p>
            <a:pPr>
              <a:defRPr/>
            </a:pPr>
            <a:endParaRPr lang="en-US" sz="1800" dirty="0">
              <a:latin typeface="Cambria" pitchFamily="18" charset="0"/>
            </a:endParaRPr>
          </a:p>
          <a:p>
            <a:pPr>
              <a:defRPr/>
            </a:pPr>
            <a:endParaRPr lang="en-US" sz="1800" dirty="0" smtClean="0">
              <a:latin typeface="Cambria" pitchFamily="18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199" y="1600200"/>
            <a:ext cx="8077201" cy="50577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2000" dirty="0" smtClean="0">
                <a:latin typeface="Cambria" pitchFamily="18" charset="0"/>
              </a:rPr>
              <a:t>Three Subcommittees include:</a:t>
            </a:r>
          </a:p>
          <a:p>
            <a:pPr lvl="1">
              <a:defRPr/>
            </a:pPr>
            <a:r>
              <a:rPr lang="en-US" sz="1800" dirty="0" smtClean="0">
                <a:latin typeface="Cambria" pitchFamily="18" charset="0"/>
              </a:rPr>
              <a:t>Data Infrastructure</a:t>
            </a:r>
          </a:p>
          <a:p>
            <a:pPr lvl="1">
              <a:defRPr/>
            </a:pPr>
            <a:r>
              <a:rPr lang="en-US" sz="1800" dirty="0" smtClean="0">
                <a:latin typeface="Cambria" pitchFamily="18" charset="0"/>
              </a:rPr>
              <a:t>Payment Reform</a:t>
            </a:r>
          </a:p>
          <a:p>
            <a:pPr lvl="1">
              <a:defRPr/>
            </a:pPr>
            <a:r>
              <a:rPr lang="en-US" sz="1800" dirty="0" smtClean="0">
                <a:latin typeface="Cambria" pitchFamily="18" charset="0"/>
              </a:rPr>
              <a:t>Delivery System Reform </a:t>
            </a:r>
          </a:p>
          <a:p>
            <a:pPr lvl="1">
              <a:defRPr/>
            </a:pPr>
            <a:endParaRPr lang="en-US" sz="1600" dirty="0">
              <a:latin typeface="Cambria" pitchFamily="18" charset="0"/>
            </a:endParaRPr>
          </a:p>
          <a:p>
            <a:pPr>
              <a:defRPr/>
            </a:pPr>
            <a:r>
              <a:rPr lang="en-US" sz="2000" dirty="0" smtClean="0">
                <a:latin typeface="Cambria" pitchFamily="18" charset="0"/>
              </a:rPr>
              <a:t>The Responsibilities of each Subcommittee are:</a:t>
            </a:r>
          </a:p>
          <a:p>
            <a:pPr lvl="1"/>
            <a:r>
              <a:rPr lang="en-US" sz="1600" dirty="0"/>
              <a:t>Inform, advise, and recommend how work from each State Innovation Model partner aligned to sub-committee should proceed </a:t>
            </a:r>
          </a:p>
          <a:p>
            <a:pPr lvl="1"/>
            <a:r>
              <a:rPr lang="en-US" sz="1600" dirty="0" smtClean="0"/>
              <a:t>Inform </a:t>
            </a:r>
            <a:r>
              <a:rPr lang="en-US" sz="1600" dirty="0"/>
              <a:t>and advise on the approach to achieve the deliverables associated with each subcommittee’s scope and bring updates to the Steering Committee, as </a:t>
            </a:r>
            <a:r>
              <a:rPr lang="en-US" sz="1600" dirty="0" smtClean="0"/>
              <a:t>appropriate</a:t>
            </a:r>
            <a:r>
              <a:rPr lang="en-US" sz="1600" dirty="0"/>
              <a:t> </a:t>
            </a:r>
          </a:p>
          <a:p>
            <a:pPr lvl="1"/>
            <a:r>
              <a:rPr lang="en-US" sz="1600" dirty="0"/>
              <a:t>Identify and escalate sub-committee risks and issues to the Steering Committee through the Sub-Committee chair</a:t>
            </a:r>
          </a:p>
          <a:p>
            <a:pPr>
              <a:defRPr/>
            </a:pPr>
            <a:endParaRPr lang="en-US" sz="2000" dirty="0">
              <a:latin typeface="Cambria" pitchFamily="18" charset="0"/>
            </a:endParaRPr>
          </a:p>
          <a:p>
            <a:pPr lvl="0"/>
            <a:r>
              <a:rPr lang="en-US" sz="1800" dirty="0" smtClean="0">
                <a:latin typeface="Cambria" pitchFamily="18" charset="0"/>
              </a:rPr>
              <a:t>Support Program Manager and provide workgroup-level plans to inform the development and management of an overall integrated plan</a:t>
            </a:r>
            <a:endParaRPr lang="en-US" sz="1200" dirty="0" smtClean="0">
              <a:latin typeface="Cambria" pitchFamily="18" charset="0"/>
            </a:endParaRPr>
          </a:p>
          <a:p>
            <a:pPr lvl="1">
              <a:defRPr/>
            </a:pPr>
            <a:endParaRPr lang="en-US" sz="1200" dirty="0">
              <a:latin typeface="Cambria" pitchFamily="18" charset="0"/>
            </a:endParaRPr>
          </a:p>
          <a:p>
            <a:pPr>
              <a:defRPr/>
            </a:pPr>
            <a:endParaRPr lang="en-US" sz="1200" dirty="0">
              <a:latin typeface="Cambria" pitchFamily="18" charset="0"/>
            </a:endParaRPr>
          </a:p>
          <a:p>
            <a:pPr marL="0" indent="0">
              <a:buNone/>
              <a:defRPr/>
            </a:pPr>
            <a:endParaRPr lang="en-US" sz="1200" dirty="0">
              <a:solidFill>
                <a:srgbClr val="FF0000"/>
              </a:solidFill>
              <a:latin typeface="Cambria" pitchFamily="18" charset="0"/>
            </a:endParaRPr>
          </a:p>
          <a:p>
            <a:pPr marL="0" indent="0">
              <a:buNone/>
              <a:defRPr/>
            </a:pPr>
            <a:endParaRPr lang="en-US" sz="1200" dirty="0">
              <a:latin typeface="Cambria" pitchFamily="18" charset="0"/>
            </a:endParaRPr>
          </a:p>
          <a:p>
            <a:pPr>
              <a:defRPr/>
            </a:pPr>
            <a:endParaRPr lang="en-US" sz="1800" dirty="0">
              <a:latin typeface="Cambria" pitchFamily="18" charset="0"/>
            </a:endParaRPr>
          </a:p>
          <a:p>
            <a:pPr>
              <a:defRPr/>
            </a:pPr>
            <a:endParaRPr lang="en-US" sz="1800" dirty="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049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302</Words>
  <Application>Microsoft Office PowerPoint</Application>
  <PresentationFormat>On-screen Show (4:3)</PresentationFormat>
  <Paragraphs>73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The ‘Maine’ SIM Theme: Collaboration </vt:lpstr>
      <vt:lpstr>PowerPoint Presentation</vt:lpstr>
      <vt:lpstr>Maine Leadership Team </vt:lpstr>
      <vt:lpstr>PowerPoint Presentation</vt:lpstr>
      <vt:lpstr>Steering Committee &amp; Subcommittee Member Expectations</vt:lpstr>
      <vt:lpstr>PowerPoint Presentation</vt:lpstr>
    </vt:vector>
  </TitlesOfParts>
  <Company>State of Maine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‘Maine’ SIM Theme: Collaboration </dc:title>
  <dc:creator>Flanigan, Kevin S.</dc:creator>
  <cp:lastModifiedBy>Gilbert, Denise E.</cp:lastModifiedBy>
  <cp:revision>6</cp:revision>
  <cp:lastPrinted>2013-12-10T18:49:53Z</cp:lastPrinted>
  <dcterms:created xsi:type="dcterms:W3CDTF">2013-12-10T14:44:23Z</dcterms:created>
  <dcterms:modified xsi:type="dcterms:W3CDTF">2013-12-10T18:52:55Z</dcterms:modified>
</cp:coreProperties>
</file>